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DA0382-BF59-48A4-A048-E40BB90FAA22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9228D-56BD-4B00-8B5B-33E1AB22F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469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087C063-F110-4E58-B15E-F0352368AE88}" type="datetimeFigureOut">
              <a:rPr lang="en-US" smtClean="0"/>
              <a:t>19/9/2012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8D2383D-954D-42F6-8F80-180BDE2C83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Verb – </a:t>
            </a:r>
            <a:r>
              <a:rPr lang="en-US" b="1" dirty="0" err="1" smtClean="0"/>
              <a:t>ing</a:t>
            </a:r>
            <a:endParaRPr lang="en-US" b="1" dirty="0" smtClean="0"/>
          </a:p>
          <a:p>
            <a:r>
              <a:rPr lang="en-US" b="1" dirty="0" smtClean="0"/>
              <a:t>To + base verb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Gerunds and Infinitives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sentence in each pair is wrong. Which are they?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dirty="0" smtClean="0">
                <a:solidFill>
                  <a:srgbClr val="C00000"/>
                </a:solidFill>
              </a:rPr>
              <a:t>1.    (a)</a:t>
            </a:r>
            <a:r>
              <a:rPr lang="en-US" dirty="0" smtClean="0"/>
              <a:t> I enjoy walking in the park.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(b)</a:t>
            </a:r>
            <a:r>
              <a:rPr lang="en-US" dirty="0" smtClean="0"/>
              <a:t> I enjoy to walk in the park.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>
                <a:solidFill>
                  <a:srgbClr val="C00000"/>
                </a:solidFill>
              </a:rPr>
              <a:t>2.    (a) </a:t>
            </a:r>
            <a:r>
              <a:rPr lang="en-US" dirty="0" smtClean="0"/>
              <a:t>I’ve decided buying a car.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(b) </a:t>
            </a:r>
            <a:r>
              <a:rPr lang="en-US" dirty="0" smtClean="0"/>
              <a:t>I’ve decided to buy a car.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Why are sentences 1 (b) and 2 (a)  wrong?</a:t>
            </a:r>
          </a:p>
          <a:p>
            <a:r>
              <a:rPr lang="en-US" dirty="0" smtClean="0"/>
              <a:t>Some verbs </a:t>
            </a:r>
            <a:r>
              <a:rPr lang="en-US" dirty="0" smtClean="0">
                <a:solidFill>
                  <a:srgbClr val="FF0000"/>
                </a:solidFill>
              </a:rPr>
              <a:t>must be followed by a gerund </a:t>
            </a:r>
            <a:r>
              <a:rPr lang="en-US" dirty="0" smtClean="0"/>
              <a:t>for example enjoy, </a:t>
            </a:r>
            <a:r>
              <a:rPr lang="en-US" smtClean="0"/>
              <a:t>finish, etc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Some verbs </a:t>
            </a:r>
            <a:r>
              <a:rPr lang="en-US" dirty="0" smtClean="0">
                <a:solidFill>
                  <a:srgbClr val="FF0000"/>
                </a:solidFill>
              </a:rPr>
              <a:t>must be followed by an infinite </a:t>
            </a:r>
            <a:r>
              <a:rPr lang="en-US" dirty="0" smtClean="0"/>
              <a:t>for example want, need, promise etc…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1905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2667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Sometimes, it’s not exactly black or white…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Is one of these sentences wrong or are they both right?</a:t>
            </a:r>
          </a:p>
          <a:p>
            <a:pPr marL="514350" indent="-514350">
              <a:buAutoNum type="arabicPeriod"/>
            </a:pPr>
            <a:r>
              <a:rPr lang="en-US" dirty="0" smtClean="0"/>
              <a:t>It began to rain.</a:t>
            </a:r>
          </a:p>
          <a:p>
            <a:pPr marL="514350" indent="-514350">
              <a:buAutoNum type="arabicPeriod"/>
            </a:pPr>
            <a:r>
              <a:rPr lang="en-US" dirty="0" smtClean="0"/>
              <a:t>It began raining.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So, why are they both correct?</a:t>
            </a:r>
          </a:p>
          <a:p>
            <a:r>
              <a:rPr lang="en-US" dirty="0" smtClean="0"/>
              <a:t>Some verbs </a:t>
            </a:r>
            <a:r>
              <a:rPr lang="en-US" dirty="0" smtClean="0">
                <a:solidFill>
                  <a:srgbClr val="FF0000"/>
                </a:solidFill>
              </a:rPr>
              <a:t>can be followed by either a gerund or an infinitive</a:t>
            </a:r>
            <a:r>
              <a:rPr lang="en-US" dirty="0" smtClean="0"/>
              <a:t> with </a:t>
            </a:r>
            <a:r>
              <a:rPr lang="en-US" dirty="0" smtClean="0">
                <a:solidFill>
                  <a:srgbClr val="FF0000"/>
                </a:solidFill>
              </a:rPr>
              <a:t>no difference in meaning </a:t>
            </a:r>
            <a:r>
              <a:rPr lang="en-US" dirty="0" smtClean="0"/>
              <a:t>for example:</a:t>
            </a:r>
          </a:p>
          <a:p>
            <a:pPr>
              <a:buNone/>
            </a:pPr>
            <a:r>
              <a:rPr lang="en-US" dirty="0" smtClean="0"/>
              <a:t>	(a) I </a:t>
            </a:r>
            <a:r>
              <a:rPr lang="en-US" u="sng" dirty="0" smtClean="0"/>
              <a:t>like watching</a:t>
            </a:r>
            <a:r>
              <a:rPr lang="en-US" dirty="0" smtClean="0"/>
              <a:t> movies.</a:t>
            </a:r>
          </a:p>
          <a:p>
            <a:pPr>
              <a:buNone/>
            </a:pPr>
            <a:r>
              <a:rPr lang="en-US" dirty="0" smtClean="0"/>
              <a:t>	(b) I </a:t>
            </a:r>
            <a:r>
              <a:rPr lang="en-US" u="sng" dirty="0" smtClean="0"/>
              <a:t>like to watch</a:t>
            </a:r>
            <a:r>
              <a:rPr lang="en-US" dirty="0" smtClean="0"/>
              <a:t> movies.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ym typeface="Wingdings" pitchFamily="2" charset="2"/>
              </a:rPr>
              <a:t> other examples are begin, start, </a:t>
            </a:r>
            <a:r>
              <a:rPr lang="en-US" dirty="0" smtClean="0">
                <a:sym typeface="Wingdings" pitchFamily="2" charset="2"/>
              </a:rPr>
              <a:t>etc</a:t>
            </a:r>
            <a:r>
              <a:rPr lang="en-US" dirty="0" smtClean="0">
                <a:sym typeface="Wingdings" pitchFamily="2" charset="2"/>
              </a:rPr>
              <a:t>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1752601"/>
            <a:ext cx="437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Arial Black" pitchFamily="34" charset="0"/>
              </a:rPr>
              <a:t>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9000" y="2209800"/>
            <a:ext cx="437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Arial Black" pitchFamily="34" charset="0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do some exercises 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326</TotalTime>
  <Words>102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Gerunds and Infinitives</vt:lpstr>
      <vt:lpstr>One sentence in each pair is wrong. Which are they?</vt:lpstr>
      <vt:lpstr>Sometimes, it’s not exactly black or white…</vt:lpstr>
      <vt:lpstr>Let’s do some exercises now…</vt:lpstr>
    </vt:vector>
  </TitlesOfParts>
  <Company>TCSJ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Gerunds and Infinitives</dc:title>
  <dc:creator>t0461</dc:creator>
  <cp:lastModifiedBy>Administrator</cp:lastModifiedBy>
  <cp:revision>22</cp:revision>
  <dcterms:created xsi:type="dcterms:W3CDTF">2010-06-28T01:21:51Z</dcterms:created>
  <dcterms:modified xsi:type="dcterms:W3CDTF">2012-09-19T02:48:28Z</dcterms:modified>
</cp:coreProperties>
</file>